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56" r:id="rId2"/>
    <p:sldId id="264" r:id="rId3"/>
    <p:sldId id="267" r:id="rId4"/>
    <p:sldId id="269" r:id="rId5"/>
    <p:sldId id="271" r:id="rId6"/>
    <p:sldId id="270" r:id="rId7"/>
    <p:sldId id="272" r:id="rId8"/>
    <p:sldId id="265" r:id="rId9"/>
    <p:sldId id="273" r:id="rId10"/>
    <p:sldId id="274" r:id="rId11"/>
    <p:sldId id="275" r:id="rId12"/>
    <p:sldId id="266" r:id="rId13"/>
    <p:sldId id="268" r:id="rId14"/>
    <p:sldId id="277" r:id="rId15"/>
    <p:sldId id="278" r:id="rId16"/>
    <p:sldId id="276" r:id="rId17"/>
  </p:sldIdLst>
  <p:sldSz cx="6858000" cy="51435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C8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03"/>
    <p:restoredTop sz="94694"/>
  </p:normalViewPr>
  <p:slideViewPr>
    <p:cSldViewPr snapToGrid="0" snapToObjects="1">
      <p:cViewPr varScale="1">
        <p:scale>
          <a:sx n="189" d="100"/>
          <a:sy n="189" d="100"/>
        </p:scale>
        <p:origin x="168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52C9C9F-45B0-CF48-8065-55FECDAF78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E1D255-3D8B-5847-8573-45ED078D958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EB294F-7AA8-0C48-883B-228BCD4E5DD5}" type="datetimeFigureOut">
              <a:rPr lang="en-US" smtClean="0"/>
              <a:t>7/26/20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79B95-97E5-7B43-99CF-A518ECF3D8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DE643-2E3B-2C4C-9046-6CF71939631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7BBA79-B11D-9E47-B16A-594C9D24D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313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08D48-5FF5-034D-91C0-A722D594EF23}" type="datetimeFigureOut">
              <a:rPr lang="en-US" smtClean="0"/>
              <a:t>7/26/20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47139C-FD70-7E47-AA4E-625497A12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50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841772"/>
            <a:ext cx="5143500" cy="17907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701528"/>
            <a:ext cx="51435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4767263"/>
            <a:ext cx="2314575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4767263"/>
            <a:ext cx="1543050" cy="273844"/>
          </a:xfrm>
          <a:prstGeom prst="rect">
            <a:avLst/>
          </a:prstGeom>
        </p:spPr>
        <p:txBody>
          <a:bodyPr/>
          <a:lstStyle/>
          <a:p>
            <a:fld id="{0B8F101A-5762-A94D-B26B-936FC3619C3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C94DB2-7662-8D44-857B-6B313E8EA6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380" y="4510795"/>
            <a:ext cx="1377729" cy="68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9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493" y="387178"/>
            <a:ext cx="2355772" cy="1155872"/>
          </a:xfrm>
        </p:spPr>
        <p:txBody>
          <a:bodyPr anchor="t" anchorCtr="0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740570"/>
            <a:ext cx="3471863" cy="3655219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8493" y="1543051"/>
            <a:ext cx="2355772" cy="2858691"/>
          </a:xfrm>
        </p:spPr>
        <p:txBody>
          <a:bodyPr/>
          <a:lstStyle>
            <a:lvl1pPr marL="0" indent="0">
              <a:buNone/>
              <a:defRPr sz="135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4767263"/>
            <a:ext cx="2314575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4767263"/>
            <a:ext cx="1543050" cy="273844"/>
          </a:xfrm>
          <a:prstGeom prst="rect">
            <a:avLst/>
          </a:prstGeom>
        </p:spPr>
        <p:txBody>
          <a:bodyPr/>
          <a:lstStyle/>
          <a:p>
            <a:fld id="{0B8F101A-5762-A94D-B26B-936FC3619C3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164DA9-996C-104A-9CE2-A7CEC8B033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380" y="4510795"/>
            <a:ext cx="1377729" cy="68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65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492" y="390152"/>
            <a:ext cx="2355772" cy="1262964"/>
          </a:xfrm>
        </p:spPr>
        <p:txBody>
          <a:bodyPr anchor="t" anchorCtr="0"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740570"/>
            <a:ext cx="3471863" cy="3655219"/>
          </a:xfrm>
        </p:spPr>
        <p:txBody>
          <a:bodyPr anchor="t"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8492" y="1543051"/>
            <a:ext cx="2355773" cy="2858691"/>
          </a:xfrm>
        </p:spPr>
        <p:txBody>
          <a:bodyPr/>
          <a:lstStyle>
            <a:lvl1pPr marL="0" indent="0">
              <a:buNone/>
              <a:defRPr sz="135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4767263"/>
            <a:ext cx="2314575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4767263"/>
            <a:ext cx="1543050" cy="273844"/>
          </a:xfrm>
          <a:prstGeom prst="rect">
            <a:avLst/>
          </a:prstGeom>
        </p:spPr>
        <p:txBody>
          <a:bodyPr/>
          <a:lstStyle/>
          <a:p>
            <a:fld id="{0B8F101A-5762-A94D-B26B-936FC3619C3C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1B273E-6AFE-E344-9F43-47E12E0FDB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860" y="4677511"/>
            <a:ext cx="1152767" cy="35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81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4767263"/>
            <a:ext cx="2314575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4767263"/>
            <a:ext cx="1543050" cy="273844"/>
          </a:xfrm>
          <a:prstGeom prst="rect">
            <a:avLst/>
          </a:prstGeom>
        </p:spPr>
        <p:txBody>
          <a:bodyPr/>
          <a:lstStyle/>
          <a:p>
            <a:fld id="{0B8F101A-5762-A94D-B26B-936FC3619C3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82BE48-0A9B-9B49-957E-1206D5CAB3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380" y="4510795"/>
            <a:ext cx="1377729" cy="68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40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273845"/>
            <a:ext cx="1478756" cy="4358879"/>
          </a:xfrm>
        </p:spPr>
        <p:txBody>
          <a:bodyPr vert="eaVer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73845"/>
            <a:ext cx="4350544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4767263"/>
            <a:ext cx="2314575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4767263"/>
            <a:ext cx="1543050" cy="273844"/>
          </a:xfrm>
          <a:prstGeom prst="rect">
            <a:avLst/>
          </a:prstGeom>
        </p:spPr>
        <p:txBody>
          <a:bodyPr/>
          <a:lstStyle/>
          <a:p>
            <a:fld id="{0B8F101A-5762-A94D-B26B-936FC3619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424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841772"/>
            <a:ext cx="5143500" cy="1790700"/>
          </a:xfrm>
        </p:spPr>
        <p:txBody>
          <a:bodyPr anchor="b"/>
          <a:lstStyle>
            <a:lvl1pPr algn="ctr">
              <a:defRPr sz="337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701528"/>
            <a:ext cx="5143500" cy="124182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4767263"/>
            <a:ext cx="2314575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4767263"/>
            <a:ext cx="1543050" cy="273844"/>
          </a:xfrm>
          <a:prstGeom prst="rect">
            <a:avLst/>
          </a:prstGeom>
        </p:spPr>
        <p:txBody>
          <a:bodyPr/>
          <a:lstStyle/>
          <a:p>
            <a:fld id="{0B8F101A-5762-A94D-B26B-936FC3619C3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1CD8EF-1F41-6141-ACB6-630A920F61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860" y="4677511"/>
            <a:ext cx="1152767" cy="35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94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4767263"/>
            <a:ext cx="2314575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4767263"/>
            <a:ext cx="1543050" cy="273844"/>
          </a:xfrm>
          <a:prstGeom prst="rect">
            <a:avLst/>
          </a:prstGeom>
        </p:spPr>
        <p:txBody>
          <a:bodyPr/>
          <a:lstStyle/>
          <a:p>
            <a:fld id="{0B8F101A-5762-A94D-B26B-936FC3619C3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9D2741-556C-5947-BA44-FA690B2FA9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380" y="4510795"/>
            <a:ext cx="1377729" cy="68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387178"/>
            <a:ext cx="5915025" cy="8808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4767263"/>
            <a:ext cx="2314575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4767263"/>
            <a:ext cx="1543050" cy="273844"/>
          </a:xfrm>
          <a:prstGeom prst="rect">
            <a:avLst/>
          </a:prstGeom>
        </p:spPr>
        <p:txBody>
          <a:bodyPr/>
          <a:lstStyle/>
          <a:p>
            <a:fld id="{0B8F101A-5762-A94D-B26B-936FC3619C3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672EEE-66D8-9D4B-A568-F28208D76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860" y="4677511"/>
            <a:ext cx="1152767" cy="35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1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282305"/>
            <a:ext cx="5915025" cy="2139553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3442098"/>
            <a:ext cx="5915025" cy="112514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4767263"/>
            <a:ext cx="2314575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4767263"/>
            <a:ext cx="1543050" cy="273844"/>
          </a:xfrm>
          <a:prstGeom prst="rect">
            <a:avLst/>
          </a:prstGeom>
        </p:spPr>
        <p:txBody>
          <a:bodyPr/>
          <a:lstStyle/>
          <a:p>
            <a:fld id="{0B8F101A-5762-A94D-B26B-936FC3619C3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FAA0B9-8C2E-554F-B841-BA16714F0B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380" y="4510795"/>
            <a:ext cx="1377729" cy="68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8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369219"/>
            <a:ext cx="291465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369219"/>
            <a:ext cx="291465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4767263"/>
            <a:ext cx="2314575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4767263"/>
            <a:ext cx="1543050" cy="273844"/>
          </a:xfrm>
          <a:prstGeom prst="rect">
            <a:avLst/>
          </a:prstGeom>
        </p:spPr>
        <p:txBody>
          <a:bodyPr/>
          <a:lstStyle/>
          <a:p>
            <a:fld id="{0B8F101A-5762-A94D-B26B-936FC3619C3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73766C-B3CC-614E-AAD0-76D9F2402C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380" y="4510795"/>
            <a:ext cx="1377729" cy="68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353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273844"/>
            <a:ext cx="5915025" cy="99417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260872"/>
            <a:ext cx="2901255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1878807"/>
            <a:ext cx="2901255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260872"/>
            <a:ext cx="2915543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1878807"/>
            <a:ext cx="2915543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71713" y="4767263"/>
            <a:ext cx="2314575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843463" y="4767263"/>
            <a:ext cx="1543050" cy="273844"/>
          </a:xfrm>
          <a:prstGeom prst="rect">
            <a:avLst/>
          </a:prstGeom>
        </p:spPr>
        <p:txBody>
          <a:bodyPr/>
          <a:lstStyle/>
          <a:p>
            <a:fld id="{0B8F101A-5762-A94D-B26B-936FC3619C3C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E9C60D-FFDD-EF44-9FA2-71D4ABC13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380" y="4510795"/>
            <a:ext cx="1377729" cy="68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729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B1E0248-2B7B-5D4A-A26B-F79E81D6DB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3934070"/>
            <a:ext cx="5915025" cy="883968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220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71713" y="4767263"/>
            <a:ext cx="2314575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843463" y="4767263"/>
            <a:ext cx="1543050" cy="273844"/>
          </a:xfrm>
          <a:prstGeom prst="rect">
            <a:avLst/>
          </a:prstGeom>
        </p:spPr>
        <p:txBody>
          <a:bodyPr/>
          <a:lstStyle/>
          <a:p>
            <a:fld id="{0B8F101A-5762-A94D-B26B-936FC3619C3C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DF19C2-DE23-5441-BC65-5FD1FFCFA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380" y="4510795"/>
            <a:ext cx="1377729" cy="68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800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384048"/>
            <a:ext cx="5915025" cy="88396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369219"/>
            <a:ext cx="5915025" cy="3263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3914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62" r:id="rId3"/>
    <p:sldLayoutId id="214748367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9BECA-E0EE-5843-A53B-B2F30C77D1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Killing Two Birds with One Stone: Cloud Bursting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D9085-070E-2946-9BEF-08CF29519C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Kim F. Wong</a:t>
            </a:r>
          </a:p>
          <a:p>
            <a:r>
              <a:rPr lang="en-US" dirty="0"/>
              <a:t>Center for Research Computing</a:t>
            </a:r>
          </a:p>
        </p:txBody>
      </p:sp>
    </p:spTree>
    <p:extLst>
      <p:ext uri="{BB962C8B-B14F-4D97-AF65-F5344CB8AC3E}">
        <p14:creationId xmlns:p14="http://schemas.microsoft.com/office/powerpoint/2010/main" val="554401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4B863-7394-BF42-A748-3A19F490B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Now, it is routine to create an off-prem cluster in the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88D1D-178D-F848-9AE7-F8E7EE8D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1369219"/>
            <a:ext cx="3414711" cy="3263504"/>
          </a:xfrm>
        </p:spPr>
        <p:txBody>
          <a:bodyPr/>
          <a:lstStyle/>
          <a:p>
            <a:r>
              <a:rPr lang="en-US" dirty="0"/>
              <a:t>MIDAS Network Coordination Center HPC cluster</a:t>
            </a:r>
          </a:p>
          <a:p>
            <a:r>
              <a:rPr lang="en-US" dirty="0"/>
              <a:t>Obviously, it’s a SLURM cluster</a:t>
            </a:r>
          </a:p>
          <a:p>
            <a:r>
              <a:rPr lang="en-US" dirty="0"/>
              <a:t>Lives in Google Cloud</a:t>
            </a:r>
          </a:p>
          <a:p>
            <a:r>
              <a:rPr lang="en-US" dirty="0"/>
              <a:t>Also, LMOD appears to be used for the packages</a:t>
            </a:r>
          </a:p>
          <a:p>
            <a:r>
              <a:rPr lang="en-US" dirty="0"/>
              <a:t>Facilitation means that I provide user support for this cluster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63E8D3-AAF8-524A-BE0E-795F107F6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136" y="1445555"/>
            <a:ext cx="2971864" cy="30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67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8A064-6BA4-604E-800E-AACBC5DB0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384047"/>
            <a:ext cx="5915025" cy="1081681"/>
          </a:xfrm>
        </p:spPr>
        <p:txBody>
          <a:bodyPr/>
          <a:lstStyle/>
          <a:p>
            <a:r>
              <a:rPr lang="en-US" dirty="0"/>
              <a:t>If only there is a way to make the user experience the same for on-prem and in the cloud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70EEF-71E1-3C4E-A5B4-CE6310B51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1566582"/>
            <a:ext cx="5915025" cy="3066141"/>
          </a:xfrm>
        </p:spPr>
        <p:txBody>
          <a:bodyPr/>
          <a:lstStyle/>
          <a:p>
            <a:r>
              <a:rPr lang="en-US" dirty="0"/>
              <a:t>I recall hearing a talk on cloud bursting while at the Supercomputing Conference.</a:t>
            </a:r>
          </a:p>
          <a:p>
            <a:r>
              <a:rPr lang="en-US" dirty="0"/>
              <a:t>I thought it was a swell idea at the time but did not quite appreciate the practical implications.</a:t>
            </a:r>
          </a:p>
          <a:p>
            <a:r>
              <a:rPr lang="en-US" dirty="0"/>
              <a:t>Now what do I mean by “two birds with one stone”?</a:t>
            </a:r>
          </a:p>
          <a:p>
            <a:pPr lvl="1"/>
            <a:r>
              <a:rPr lang="en-US" dirty="0"/>
              <a:t>Stone == cloud bursting</a:t>
            </a:r>
          </a:p>
          <a:p>
            <a:pPr lvl="1"/>
            <a:r>
              <a:rPr lang="en-US" dirty="0"/>
              <a:t>Bird 1 == user support and facilitation for on-prem compute resources</a:t>
            </a:r>
          </a:p>
          <a:p>
            <a:pPr lvl="1"/>
            <a:r>
              <a:rPr lang="en-US" dirty="0"/>
              <a:t>Bird 2 == user support and facilitation for cloud resources</a:t>
            </a:r>
          </a:p>
          <a:p>
            <a:r>
              <a:rPr lang="en-US" dirty="0"/>
              <a:t>Hardware scales out easier with increasing $ compared to facilitation expertise because there is a real shortage of experienced computational scientists.</a:t>
            </a:r>
          </a:p>
        </p:txBody>
      </p:sp>
    </p:spTree>
    <p:extLst>
      <p:ext uri="{BB962C8B-B14F-4D97-AF65-F5344CB8AC3E}">
        <p14:creationId xmlns:p14="http://schemas.microsoft.com/office/powerpoint/2010/main" val="1639662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7B425-6FDC-994C-8FF0-F3FFBD194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cloud bursting?</a:t>
            </a:r>
          </a:p>
        </p:txBody>
      </p:sp>
      <p:pic>
        <p:nvPicPr>
          <p:cNvPr id="4" name="Content Placeholder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07F6C5B-78FB-D64F-ADD6-C60765117EC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96" y="1613494"/>
            <a:ext cx="4207285" cy="28691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AC82ED-EBF3-5E44-883E-93D18FFCA354}"/>
              </a:ext>
            </a:extLst>
          </p:cNvPr>
          <p:cNvSpPr txBox="1"/>
          <p:nvPr/>
        </p:nvSpPr>
        <p:spPr>
          <a:xfrm>
            <a:off x="471487" y="844806"/>
            <a:ext cx="57629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directive-based bursting: useful for accessing hardware not available on-premise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425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7B425-6FDC-994C-8FF0-F3FFBD194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cloud bursting?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C5AD75-8360-D74C-B97B-A3454B57F44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76" y="2129772"/>
            <a:ext cx="4074098" cy="22557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FD713B-4514-8B45-9B2F-1AC779F049B7}"/>
              </a:ext>
            </a:extLst>
          </p:cNvPr>
          <p:cNvSpPr txBox="1"/>
          <p:nvPr/>
        </p:nvSpPr>
        <p:spPr>
          <a:xfrm>
            <a:off x="471487" y="844806"/>
            <a:ext cx="57629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threshold-based bursting: useful for accessing additional resources due to high utilization at on-prem cluster</a:t>
            </a:r>
          </a:p>
        </p:txBody>
      </p:sp>
    </p:spTree>
    <p:extLst>
      <p:ext uri="{BB962C8B-B14F-4D97-AF65-F5344CB8AC3E}">
        <p14:creationId xmlns:p14="http://schemas.microsoft.com/office/powerpoint/2010/main" val="2709329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D67EC-8C36-3F43-9487-E2A52CA63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64252-2871-454F-8217-01AE42507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961465"/>
            <a:ext cx="5915025" cy="3671258"/>
          </a:xfrm>
        </p:spPr>
        <p:txBody>
          <a:bodyPr/>
          <a:lstStyle/>
          <a:p>
            <a:r>
              <a:rPr lang="en-US" dirty="0"/>
              <a:t>Enable cloud bursting from on-prem cluster to multiple cloud vendors, including Microsoft Azure, Google Cloud, and Amazon EC2</a:t>
            </a:r>
          </a:p>
          <a:p>
            <a:r>
              <a:rPr lang="en-US" dirty="0"/>
              <a:t>Use cloud bursting as a tool to directly address the topic: Why is research computing hesitant about the cloud?</a:t>
            </a:r>
          </a:p>
          <a:p>
            <a:pPr lvl="1"/>
            <a:r>
              <a:rPr lang="en-US" strike="dblStrike" dirty="0"/>
              <a:t>Misconception Misunderstanding about the cost </a:t>
            </a:r>
            <a:r>
              <a:rPr lang="en-US" dirty="0"/>
              <a:t>Obtain cost comparison between on-prem vs cloud for several representative computational workflows </a:t>
            </a:r>
          </a:p>
          <a:p>
            <a:pPr lvl="1"/>
            <a:r>
              <a:rPr lang="en-US" strike="dblStrike" dirty="0"/>
              <a:t>Our processes already work, so why learn something new?  </a:t>
            </a:r>
            <a:r>
              <a:rPr lang="en-US" dirty="0"/>
              <a:t>Demonstrate from first-hand experience that on-prem skillset translates to cloud proficiency in a straightforward manner, so go ahead and learn something new.</a:t>
            </a:r>
          </a:p>
          <a:p>
            <a:pPr lvl="1"/>
            <a:r>
              <a:rPr lang="en-US" strike="dblStrik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How are we going to support our users in the cloud? 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Re-use existing support channels and training workshops, with expanded content, for the cloud.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116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6C52-C373-F347-89FA-AF70DD230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05A1A-C816-EB4E-853D-02B84B496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934571"/>
            <a:ext cx="5915025" cy="3583641"/>
          </a:xfrm>
        </p:spPr>
        <p:txBody>
          <a:bodyPr/>
          <a:lstStyle/>
          <a:p>
            <a:r>
              <a:rPr lang="en-US" dirty="0"/>
              <a:t>We have a prototype setup capable of bursting from our test SLURM cluster to Microsoft Azure</a:t>
            </a:r>
          </a:p>
          <a:p>
            <a:r>
              <a:rPr lang="en-US" dirty="0"/>
              <a:t>Currently working on the prototype for bursting to Google Cloud</a:t>
            </a:r>
          </a:p>
          <a:p>
            <a:r>
              <a:rPr lang="en-US" dirty="0"/>
              <a:t>We have identified several workflows as benchmarks for on-prem vs cloud cost comparison: (1) a genomics pipeline, (2) Amber MD and TensorFlow on GPU nodes, (3) CP2K on MPI nodes, and (4) </a:t>
            </a:r>
            <a:r>
              <a:rPr lang="en-US" dirty="0" err="1"/>
              <a:t>Matlab</a:t>
            </a:r>
            <a:r>
              <a:rPr lang="en-US" dirty="0"/>
              <a:t> on multi-core shared memory nodes.</a:t>
            </a:r>
          </a:p>
          <a:p>
            <a:r>
              <a:rPr lang="en-US" dirty="0"/>
              <a:t>Working on containerization strategy. Current prototype deployment leverages LMOD for provisioning packages but we should plan on containerizing the 400+ packages.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728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91DD6-A2F3-7849-805E-76964D62E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Acknowlegements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599CC-73C1-774B-A70F-691B369D7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HARC for supporting my time to explore using cloud for research computing</a:t>
            </a:r>
          </a:p>
          <a:p>
            <a:r>
              <a:rPr lang="en-US" dirty="0"/>
              <a:t>Google for $5K credit to prototype cloud bursting</a:t>
            </a:r>
          </a:p>
          <a:p>
            <a:r>
              <a:rPr lang="en-US" dirty="0"/>
              <a:t>Pitt IT for footing the bill for Azure credits to prototype cloud bursting</a:t>
            </a:r>
          </a:p>
          <a:p>
            <a:r>
              <a:rPr lang="en-US" dirty="0"/>
              <a:t>Azure </a:t>
            </a:r>
            <a:r>
              <a:rPr lang="en-US" dirty="0" err="1"/>
              <a:t>CycleCloud</a:t>
            </a:r>
            <a:r>
              <a:rPr lang="en-US" dirty="0"/>
              <a:t> for professional engagement to help prototype cloud bursting</a:t>
            </a:r>
          </a:p>
        </p:txBody>
      </p:sp>
    </p:spTree>
    <p:extLst>
      <p:ext uri="{BB962C8B-B14F-4D97-AF65-F5344CB8AC3E}">
        <p14:creationId xmlns:p14="http://schemas.microsoft.com/office/powerpoint/2010/main" val="779943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3C3E2-54D7-554A-BB87-84589E0A3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CB3B8-82C7-004F-A08A-14FF61550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r>
              <a:rPr lang="en-US" dirty="0"/>
              <a:t>Some context on why we are asking what we are asking</a:t>
            </a:r>
          </a:p>
          <a:p>
            <a:r>
              <a:rPr lang="en-US" dirty="0"/>
              <a:t> Describe the proposed solution and what we aim to achieve</a:t>
            </a:r>
          </a:p>
          <a:p>
            <a:r>
              <a:rPr lang="en-US" dirty="0"/>
              <a:t>The status of the project</a:t>
            </a:r>
          </a:p>
          <a:p>
            <a:r>
              <a:rPr lang="en-US" dirty="0"/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3792362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DE3E0-7BAF-1345-BDE4-B156B1ED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Everyone is talking about Cloud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A4D48-DA57-FC49-B76B-A54850695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people refer to the cloud as a disruptive democratizing innovation</a:t>
            </a:r>
          </a:p>
          <a:p>
            <a:r>
              <a:rPr lang="en-US" dirty="0"/>
              <a:t>The industry and government sectors are big adopters of the cloud</a:t>
            </a:r>
          </a:p>
          <a:p>
            <a:r>
              <a:rPr lang="en-US" dirty="0"/>
              <a:t>Enterprise IT is also a big user of the cloud</a:t>
            </a:r>
          </a:p>
          <a:p>
            <a:r>
              <a:rPr lang="en-US" dirty="0"/>
              <a:t>Research computing in academia, however, is slow to adopt the cloud</a:t>
            </a:r>
          </a:p>
          <a:p>
            <a:r>
              <a:rPr lang="en-US" dirty="0"/>
              <a:t>Why is research computing hesitant about the cloud?</a:t>
            </a:r>
          </a:p>
          <a:p>
            <a:pPr lvl="1"/>
            <a:r>
              <a:rPr lang="en-US" strike="sngStrike" dirty="0"/>
              <a:t>Misconception</a:t>
            </a:r>
            <a:r>
              <a:rPr lang="en-US" dirty="0"/>
              <a:t> Misunderstanding about the cost.</a:t>
            </a:r>
          </a:p>
          <a:p>
            <a:pPr lvl="1"/>
            <a:r>
              <a:rPr lang="en-US" dirty="0"/>
              <a:t>Our processes already work, so why learn something new?</a:t>
            </a:r>
          </a:p>
          <a:p>
            <a:pPr lvl="1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How are we going to support our users in the cloud?</a:t>
            </a:r>
          </a:p>
        </p:txBody>
      </p:sp>
    </p:spTree>
    <p:extLst>
      <p:ext uri="{BB962C8B-B14F-4D97-AF65-F5344CB8AC3E}">
        <p14:creationId xmlns:p14="http://schemas.microsoft.com/office/powerpoint/2010/main" val="1379293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B78AF-A8F7-3F4D-98EB-5757B317F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384048"/>
            <a:ext cx="5915025" cy="785846"/>
          </a:xfrm>
        </p:spPr>
        <p:txBody>
          <a:bodyPr/>
          <a:lstStyle/>
          <a:p>
            <a:r>
              <a:rPr lang="en-US" dirty="0"/>
              <a:t>A bit of context to start the conversation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BDB61-92A4-DA4B-A723-A77EDCE4E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1203514"/>
            <a:ext cx="5915025" cy="3388869"/>
          </a:xfrm>
        </p:spPr>
        <p:txBody>
          <a:bodyPr/>
          <a:lstStyle/>
          <a:p>
            <a:r>
              <a:rPr lang="en-US" dirty="0"/>
              <a:t>PhD in Chemical Physics </a:t>
            </a:r>
          </a:p>
          <a:p>
            <a:r>
              <a:rPr lang="en-US" dirty="0"/>
              <a:t>10+ years in HPC, systems administration, scientific code development</a:t>
            </a:r>
          </a:p>
          <a:p>
            <a:r>
              <a:rPr lang="en-US" dirty="0"/>
              <a:t>Domain expertise in condensed-phase molecular simulations and agent-based disease modeling</a:t>
            </a:r>
          </a:p>
          <a:p>
            <a:r>
              <a:rPr lang="en-US" dirty="0"/>
              <a:t>I’m 1 of 5 PhD research faculty consultants at the Center for Research Computing.  We are Pitt’s research computing facilitators.</a:t>
            </a:r>
          </a:p>
          <a:p>
            <a:r>
              <a:rPr lang="en-US" dirty="0"/>
              <a:t>Rest of team: 3 leaders, a communications and outreach person, a help desk analyst, a technical lead, an administrator, a student intern, and 3 sys admins from Pitt IT</a:t>
            </a:r>
          </a:p>
        </p:txBody>
      </p:sp>
    </p:spTree>
    <p:extLst>
      <p:ext uri="{BB962C8B-B14F-4D97-AF65-F5344CB8AC3E}">
        <p14:creationId xmlns:p14="http://schemas.microsoft.com/office/powerpoint/2010/main" val="2675632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7546410-D12A-9E4D-B91F-57A9A31B49AA}"/>
              </a:ext>
            </a:extLst>
          </p:cNvPr>
          <p:cNvSpPr txBox="1"/>
          <p:nvPr/>
        </p:nvSpPr>
        <p:spPr>
          <a:xfrm>
            <a:off x="2252548" y="2579412"/>
            <a:ext cx="977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CDS&amp;E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AF1EDB-C05E-5B4E-9ED0-65AB107A8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do what we do?</a:t>
            </a:r>
          </a:p>
        </p:txBody>
      </p:sp>
      <p:pic>
        <p:nvPicPr>
          <p:cNvPr id="5" name="Content Placeholder 4" descr="A picture containing indoor, sitting, small, table&#10;&#10;Description automatically generated">
            <a:extLst>
              <a:ext uri="{FF2B5EF4-FFF2-40B4-BE49-F238E27FC236}">
                <a16:creationId xmlns:a16="http://schemas.microsoft.com/office/drawing/2014/main" id="{CA3755AD-AFBE-674A-8C40-F6F2559F3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8352" y="1349096"/>
            <a:ext cx="3102352" cy="239947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47F9AC-A77C-D441-B379-95B3EEE86DC3}"/>
              </a:ext>
            </a:extLst>
          </p:cNvPr>
          <p:cNvSpPr txBox="1"/>
          <p:nvPr/>
        </p:nvSpPr>
        <p:spPr>
          <a:xfrm>
            <a:off x="2007221" y="3280961"/>
            <a:ext cx="854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99035D-CB51-9F4E-B4FA-00C591ED8F3A}"/>
              </a:ext>
            </a:extLst>
          </p:cNvPr>
          <p:cNvSpPr txBox="1"/>
          <p:nvPr/>
        </p:nvSpPr>
        <p:spPr>
          <a:xfrm>
            <a:off x="3876911" y="3111684"/>
            <a:ext cx="1298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Experiment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211CB2-DE02-0549-9BF4-07443CA67044}"/>
              </a:ext>
            </a:extLst>
          </p:cNvPr>
          <p:cNvSpPr txBox="1"/>
          <p:nvPr/>
        </p:nvSpPr>
        <p:spPr>
          <a:xfrm>
            <a:off x="2001853" y="1987401"/>
            <a:ext cx="1298665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9015220" lon="20729340" rev="1245217"/>
              </a:camera>
              <a:lightRig rig="threePt" dir="t"/>
            </a:scene3d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discovery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6C69C3-A73B-FF4E-8FFF-00D3C65E67FA}"/>
              </a:ext>
            </a:extLst>
          </p:cNvPr>
          <p:cNvSpPr txBox="1"/>
          <p:nvPr/>
        </p:nvSpPr>
        <p:spPr>
          <a:xfrm>
            <a:off x="2994265" y="1897750"/>
            <a:ext cx="1298665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20284808" lon="19464534" rev="3045685"/>
              </a:camera>
              <a:lightRig rig="threePt" dir="t"/>
            </a:scene3d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Innovation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929A5F-4DA0-C94E-8698-9C302D25E314}"/>
              </a:ext>
            </a:extLst>
          </p:cNvPr>
          <p:cNvSpPr txBox="1"/>
          <p:nvPr/>
        </p:nvSpPr>
        <p:spPr>
          <a:xfrm>
            <a:off x="2220575" y="4242273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“… to out-compete, we must out-compute”</a:t>
            </a:r>
          </a:p>
        </p:txBody>
      </p:sp>
    </p:spTree>
    <p:extLst>
      <p:ext uri="{BB962C8B-B14F-4D97-AF65-F5344CB8AC3E}">
        <p14:creationId xmlns:p14="http://schemas.microsoft.com/office/powerpoint/2010/main" val="3656782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D5C53-0AF9-1C49-B59F-168B8717A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we are more than a mere cycle 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2E19F-8B7A-D445-B2AE-EEEBD768C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1449904"/>
            <a:ext cx="5915025" cy="3014522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dirty="0"/>
              <a:t>The mission of Pitt CRC is to increase the research productivity of our community through advanced computing. We fulfill this by:</a:t>
            </a:r>
          </a:p>
          <a:p>
            <a:pPr lvl="1">
              <a:spcAft>
                <a:spcPts val="600"/>
              </a:spcAft>
            </a:pPr>
            <a:r>
              <a:rPr lang="en-US" sz="1800" dirty="0"/>
              <a:t>Offering access to cutting-edge hardware and software for enabling transformative research.</a:t>
            </a:r>
          </a:p>
          <a:p>
            <a:pPr lvl="1">
              <a:spcAft>
                <a:spcPts val="600"/>
              </a:spcAft>
            </a:pPr>
            <a:r>
              <a:rPr lang="en-US" sz="1800" dirty="0"/>
              <a:t>Providing training workshops on the most effective ways to utilize these resources.</a:t>
            </a:r>
          </a:p>
          <a:p>
            <a:pPr lvl="1">
              <a:spcAft>
                <a:spcPts val="600"/>
              </a:spcAft>
            </a:pPr>
            <a:r>
              <a:rPr lang="en-US" sz="1800" dirty="0"/>
              <a:t>Providing personalized consultation on improving projects at the computational code or workflow levels.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373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0B452-0C96-A344-A1CA-1ADA315B4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hardware is only 1/3 of our mission. 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F72BB8-2F98-FA4D-8D7F-1DD8075A49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9696" y="1220772"/>
            <a:ext cx="3140869" cy="3696351"/>
          </a:xfrm>
        </p:spPr>
      </p:pic>
    </p:spTree>
    <p:extLst>
      <p:ext uri="{BB962C8B-B14F-4D97-AF65-F5344CB8AC3E}">
        <p14:creationId xmlns:p14="http://schemas.microsoft.com/office/powerpoint/2010/main" val="712926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DA4F2-F91B-384D-9B83-F06F276BB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384048"/>
            <a:ext cx="5915025" cy="612128"/>
          </a:xfrm>
        </p:spPr>
        <p:txBody>
          <a:bodyPr/>
          <a:lstStyle/>
          <a:p>
            <a:r>
              <a:rPr lang="en-US" dirty="0"/>
              <a:t>A peak at my day job: all facilitation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6F13DF0-E39A-A744-9A54-C2B590869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809" y="1276162"/>
            <a:ext cx="5856383" cy="3262312"/>
          </a:xfrm>
        </p:spPr>
      </p:pic>
    </p:spTree>
    <p:extLst>
      <p:ext uri="{BB962C8B-B14F-4D97-AF65-F5344CB8AC3E}">
        <p14:creationId xmlns:p14="http://schemas.microsoft.com/office/powerpoint/2010/main" val="2353182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9F8E6-F788-A945-9299-E76EFC194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Already busy supporting local cluster, you also want the cloud?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64987-5AC8-E14D-BECF-8F4DDD05B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1369220"/>
            <a:ext cx="5915025" cy="1273128"/>
          </a:xfrm>
        </p:spPr>
        <p:txBody>
          <a:bodyPr/>
          <a:lstStyle/>
          <a:p>
            <a:r>
              <a:rPr lang="en-US" dirty="0"/>
              <a:t>The cloud is great &amp; powerful.</a:t>
            </a:r>
          </a:p>
          <a:p>
            <a:r>
              <a:rPr lang="en-US" dirty="0"/>
              <a:t>With great power comes great responsibility.</a:t>
            </a:r>
          </a:p>
          <a:p>
            <a:r>
              <a:rPr lang="en-US" dirty="0"/>
              <a:t>Can you hire 2 additional people to take on the responsibility?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7A9CE7E-AF5D-6D45-A8D9-137C11C2C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176" y="2465127"/>
            <a:ext cx="3002811" cy="257752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3E3BC2-EC0A-134E-865C-72B464514EDE}"/>
              </a:ext>
            </a:extLst>
          </p:cNvPr>
          <p:cNvSpPr txBox="1">
            <a:spLocks/>
          </p:cNvSpPr>
          <p:nvPr/>
        </p:nvSpPr>
        <p:spPr>
          <a:xfrm>
            <a:off x="469243" y="2684786"/>
            <a:ext cx="3215252" cy="1833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facilitation will take up significant personnel time.</a:t>
            </a:r>
          </a:p>
          <a:p>
            <a:r>
              <a:rPr lang="en-US" dirty="0"/>
              <a:t>The key is to find a way to minimize the personnel cost while offering access to cloud technologies.</a:t>
            </a:r>
          </a:p>
        </p:txBody>
      </p:sp>
    </p:spTree>
    <p:extLst>
      <p:ext uri="{BB962C8B-B14F-4D97-AF65-F5344CB8AC3E}">
        <p14:creationId xmlns:p14="http://schemas.microsoft.com/office/powerpoint/2010/main" val="840424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Forge Ahead Palette">
      <a:dk1>
        <a:srgbClr val="003493"/>
      </a:dk1>
      <a:lt1>
        <a:srgbClr val="FFFFFF"/>
      </a:lt1>
      <a:dk2>
        <a:srgbClr val="00205B"/>
      </a:dk2>
      <a:lt2>
        <a:srgbClr val="FFB71B"/>
      </a:lt2>
      <a:accent1>
        <a:srgbClr val="B48400"/>
      </a:accent1>
      <a:accent2>
        <a:srgbClr val="49C1E0"/>
      </a:accent2>
      <a:accent3>
        <a:srgbClr val="96989A"/>
      </a:accent3>
      <a:accent4>
        <a:srgbClr val="000000"/>
      </a:accent4>
      <a:accent5>
        <a:srgbClr val="DB5729"/>
      </a:accent5>
      <a:accent6>
        <a:srgbClr val="008163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rgeAhead_template_formal 4_3" id="{648C221C-5568-5049-89E5-0561A30337AE}" vid="{9A0CDC1A-8693-2746-8237-54F03AD859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534</TotalTime>
  <Words>877</Words>
  <Application>Microsoft Macintosh PowerPoint</Application>
  <PresentationFormat>Custom</PresentationFormat>
  <Paragraphs>78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Arial Black</vt:lpstr>
      <vt:lpstr>Calibri</vt:lpstr>
      <vt:lpstr>Office Theme</vt:lpstr>
      <vt:lpstr>Killing Two Birds with One Stone: Cloud Bursting</vt:lpstr>
      <vt:lpstr>Outline</vt:lpstr>
      <vt:lpstr>Motivation: Everyone is talking about Cloud Computing</vt:lpstr>
      <vt:lpstr>A bit of context to start the conversation</vt:lpstr>
      <vt:lpstr>Why do we do what we do?</vt:lpstr>
      <vt:lpstr>But we are more than a mere cycle shop</vt:lpstr>
      <vt:lpstr>The hardware is only 1/3 of our mission. </vt:lpstr>
      <vt:lpstr>A peak at my day job: all facilitation</vt:lpstr>
      <vt:lpstr>Already busy supporting local cluster, you also want the cloud?</vt:lpstr>
      <vt:lpstr>Now, it is routine to create an off-prem cluster in the cloud</vt:lpstr>
      <vt:lpstr>If only there is a way to make the user experience the same for on-prem and in the cloud </vt:lpstr>
      <vt:lpstr>What is cloud bursting?</vt:lpstr>
      <vt:lpstr>What is cloud bursting?</vt:lpstr>
      <vt:lpstr>Goals of project</vt:lpstr>
      <vt:lpstr>Current Status</vt:lpstr>
      <vt:lpstr>Acknowlegements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1</dc:title>
  <dc:creator>Opperman-Dermond, Lorraine Mari</dc:creator>
  <cp:lastModifiedBy>Wong, Kim F</cp:lastModifiedBy>
  <cp:revision>46</cp:revision>
  <cp:lastPrinted>2019-07-18T13:58:01Z</cp:lastPrinted>
  <dcterms:created xsi:type="dcterms:W3CDTF">2019-09-20T19:49:20Z</dcterms:created>
  <dcterms:modified xsi:type="dcterms:W3CDTF">2020-07-27T11:48:51Z</dcterms:modified>
</cp:coreProperties>
</file>